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7" r:id="rId3"/>
    <p:sldId id="256" r:id="rId4"/>
    <p:sldId id="324" r:id="rId5"/>
    <p:sldId id="325" r:id="rId6"/>
    <p:sldId id="320" r:id="rId7"/>
    <p:sldId id="326" r:id="rId8"/>
    <p:sldId id="322" r:id="rId9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BC7"/>
    <a:srgbClr val="121A8B"/>
    <a:srgbClr val="10177A"/>
    <a:srgbClr val="101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86421" autoAdjust="0"/>
  </p:normalViewPr>
  <p:slideViewPr>
    <p:cSldViewPr>
      <p:cViewPr varScale="1">
        <p:scale>
          <a:sx n="86" d="100"/>
          <a:sy n="86" d="100"/>
        </p:scale>
        <p:origin x="117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2A99-A0AC-4C76-B422-1174C7739604}" type="datetimeFigureOut">
              <a:rPr lang="it-IT" smtClean="0"/>
              <a:pPr/>
              <a:t>30/01/2018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77DC-520E-48C7-B9F0-63408CC53C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69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30/01/2018</a:t>
            </a:fld>
            <a:endParaRPr lang="en-US" altLang="it-IT" smtClean="0">
              <a:solidFill>
                <a:prstClr val="black"/>
              </a:solidFill>
            </a:endParaRPr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mtClean="0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5323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400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880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000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53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977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15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30/01/2018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30/01/2018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B58F-E9E4-4DCA-9E18-6E4D1AF0E00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4E34-CABE-4280-B40F-89AE4F8A4D0F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28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524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B853-FDE4-48D9-97D4-300B7E1914A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CBA00-E806-4827-A98B-59BC29C2532C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62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3A86-1A72-4C01-B8AA-BC1C0D12D40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70CA-D03A-455A-A65E-BBB40C14F5D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75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212A-06F7-4A44-BEDA-76019B8BD94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1F78-DF6C-437B-9030-1A72340ECC5E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60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63CD-A3EF-400E-86E6-032A701A69C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C2DD-6C19-4DC0-A715-F4B15DCF366F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110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03EF-21E7-42B6-9193-1693D97FD0E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675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AFC2-1E36-41F9-B4F9-B805A41DEC2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1DAFF-0554-45D6-95A5-2DE08BBEED60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8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30/01/2018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5920-81C4-4077-960C-1C745106193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73F4D-05CE-4141-A8E2-3457D0F846D4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5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FC79-31EF-4A60-9D63-B0194B9E858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7F354-27BC-4B5D-88D3-A05467B12796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83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41C1-AD49-422A-BDAB-62B5342D310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4FE5-E17F-4777-9212-61399A113C4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36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30/01/2018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30/01/2018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30/01/2018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30/01/2018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30/01/2018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30/01/2018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grpSp>
        <p:nvGrpSpPr>
          <p:cNvPr id="11" name="Gruppo 9"/>
          <p:cNvGrpSpPr/>
          <p:nvPr userDrawn="1"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13" name="Immagine 1"/>
            <p:cNvPicPr>
              <a:picLocks noChangeAspect="1"/>
            </p:cNvPicPr>
            <p:nvPr userDrawn="1"/>
          </p:nvPicPr>
          <p:blipFill>
            <a:blip r:embed="rId13" cstate="print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magine 1"/>
            <p:cNvPicPr>
              <a:picLocks noChangeAspect="1"/>
            </p:cNvPicPr>
            <p:nvPr/>
          </p:nvPicPr>
          <p:blipFill rotWithShape="1">
            <a:blip r:embed="rId13" cstate="print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11"/>
          <p:cNvSpPr/>
          <p:nvPr userDrawn="1"/>
        </p:nvSpPr>
        <p:spPr>
          <a:xfrm>
            <a:off x="144488" y="6075363"/>
            <a:ext cx="8820000" cy="107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3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483" y="625554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6255590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2" y="625559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1"/>
          <p:cNvSpPr txBox="1"/>
          <p:nvPr userDrawn="1"/>
        </p:nvSpPr>
        <p:spPr>
          <a:xfrm>
            <a:off x="488064" y="667823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19"/>
          <p:cNvSpPr txBox="1"/>
          <p:nvPr userDrawn="1"/>
        </p:nvSpPr>
        <p:spPr>
          <a:xfrm>
            <a:off x="4838522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0"/>
          <p:cNvSpPr txBox="1"/>
          <p:nvPr userDrawn="1"/>
        </p:nvSpPr>
        <p:spPr>
          <a:xfrm>
            <a:off x="2771800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" name="Picture 2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11" y="6257030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3E24E7-F508-429F-B15B-E68D883E311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0B0E0D-AB4C-45F7-AD69-8343AF05B42C}" type="slidenum">
              <a:rPr lang="it-IT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>
              <a:latin typeface="Calibri" pitchFamily="34" charset="0"/>
            </a:endParaRPr>
          </a:p>
        </p:txBody>
      </p:sp>
      <p:pic>
        <p:nvPicPr>
          <p:cNvPr id="8" name="Immagine 2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9050" y="5895976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po 11"/>
          <p:cNvGrpSpPr/>
          <p:nvPr userDrawn="1"/>
        </p:nvGrpSpPr>
        <p:grpSpPr>
          <a:xfrm>
            <a:off x="-19050" y="-12700"/>
            <a:ext cx="9163050" cy="1133475"/>
            <a:chOff x="0" y="-12700"/>
            <a:chExt cx="12217400" cy="1133475"/>
          </a:xfrm>
        </p:grpSpPr>
        <p:grpSp>
          <p:nvGrpSpPr>
            <p:cNvPr id="11" name="Gruppo 9"/>
            <p:cNvGrpSpPr/>
            <p:nvPr userDrawn="1"/>
          </p:nvGrpSpPr>
          <p:grpSpPr>
            <a:xfrm>
              <a:off x="0" y="-12700"/>
              <a:ext cx="12217400" cy="1133475"/>
              <a:chOff x="0" y="-12700"/>
              <a:chExt cx="12217400" cy="1133475"/>
            </a:xfrm>
          </p:grpSpPr>
          <p:pic>
            <p:nvPicPr>
              <p:cNvPr id="13" name="Immagine 1"/>
              <p:cNvPicPr>
                <a:picLocks noChangeAspect="1"/>
              </p:cNvPicPr>
              <p:nvPr userDrawn="1"/>
            </p:nvPicPr>
            <p:blipFill>
              <a:blip r:embed="rId14" cstate="print"/>
              <a:srcRect l="87214"/>
              <a:stretch>
                <a:fillRect/>
              </a:stretch>
            </p:blipFill>
            <p:spPr bwMode="auto">
              <a:xfrm>
                <a:off x="0" y="-12700"/>
                <a:ext cx="15621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"/>
              <p:cNvPicPr>
                <a:picLocks noChangeAspect="1"/>
              </p:cNvPicPr>
              <p:nvPr/>
            </p:nvPicPr>
            <p:blipFill>
              <a:blip r:embed="rId14" cstate="print"/>
              <a:srcRect l="10395"/>
              <a:stretch>
                <a:fillRect/>
              </a:stretch>
            </p:blipFill>
            <p:spPr bwMode="auto">
              <a:xfrm>
                <a:off x="1270000" y="-12700"/>
                <a:ext cx="109474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CasellaDiTesto 11"/>
            <p:cNvSpPr txBox="1"/>
            <p:nvPr userDrawn="1"/>
          </p:nvSpPr>
          <p:spPr>
            <a:xfrm>
              <a:off x="749300" y="63500"/>
              <a:ext cx="3675978" cy="55399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sz="3000" b="1" i="1" dirty="0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76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170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04566" y="1441004"/>
            <a:ext cx="4689476" cy="4391025"/>
            <a:chOff x="-684584" y="1340768"/>
            <a:chExt cx="4689888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387695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1498602" y="2565404"/>
            <a:ext cx="614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POR </a:t>
            </a:r>
            <a:r>
              <a:rPr lang="it-IT" altLang="it-IT" sz="3600" dirty="0" smtClean="0">
                <a:solidFill>
                  <a:srgbClr val="00336B"/>
                </a:solidFill>
                <a:latin typeface="Proxima Nova Rg" pitchFamily="50" charset="0"/>
              </a:rPr>
              <a:t>2014-2020</a:t>
            </a:r>
            <a:endParaRPr lang="it-IT" altLang="it-IT" sz="3600" dirty="0">
              <a:solidFill>
                <a:srgbClr val="00336B"/>
              </a:solidFill>
              <a:latin typeface="Proxima Nova Rg" pitchFamily="50" charset="0"/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2339752" y="3211514"/>
            <a:ext cx="456788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800" b="1" dirty="0" smtClean="0">
                <a:solidFill>
                  <a:srgbClr val="00336B"/>
                </a:solidFill>
                <a:latin typeface="Proxima Nova Rg" pitchFamily="50" charset="0"/>
              </a:rPr>
              <a:t>La Strategia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800" b="1" dirty="0" smtClean="0">
                <a:solidFill>
                  <a:srgbClr val="00336B"/>
                </a:solidFill>
                <a:latin typeface="Proxima Nova Rg" pitchFamily="50" charset="0"/>
              </a:rPr>
              <a:t>Regionale per le Aree Interne </a:t>
            </a:r>
            <a:endParaRPr lang="it-IT" altLang="it-IT" sz="2800" b="1" dirty="0">
              <a:solidFill>
                <a:srgbClr val="00336B"/>
              </a:solidFill>
              <a:latin typeface="Proxima Nova Rg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504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tangolo 40"/>
          <p:cNvSpPr/>
          <p:nvPr/>
        </p:nvSpPr>
        <p:spPr>
          <a:xfrm>
            <a:off x="251520" y="1737390"/>
            <a:ext cx="8675984" cy="1528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it-IT" sz="1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L’inquadramento generale</a:t>
            </a:r>
          </a:p>
          <a:p>
            <a:pPr marL="342900" indent="-342900" algn="just">
              <a:lnSpc>
                <a:spcPct val="15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it-IT" sz="1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 stato d’avanzamento</a:t>
            </a:r>
          </a:p>
          <a:p>
            <a:pPr marL="342900" indent="-342900" algn="just">
              <a:lnSpc>
                <a:spcPct val="20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it-IT" sz="16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Prossime scadenze: il </a:t>
            </a:r>
            <a:r>
              <a:rPr lang="it-IT" sz="1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cronoprogramma</a:t>
            </a:r>
          </a:p>
        </p:txBody>
      </p:sp>
      <p:grpSp>
        <p:nvGrpSpPr>
          <p:cNvPr id="5" name="Gruppo 9"/>
          <p:cNvGrpSpPr/>
          <p:nvPr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6" name="Immagine 1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Immagine 1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Title 1"/>
          <p:cNvSpPr txBox="1">
            <a:spLocks/>
          </p:cNvSpPr>
          <p:nvPr/>
        </p:nvSpPr>
        <p:spPr bwMode="auto">
          <a:xfrm>
            <a:off x="107504" y="0"/>
            <a:ext cx="8820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chemeClr val="bg1"/>
                </a:solidFill>
              </a:rPr>
              <a:t>Indice</a:t>
            </a:r>
            <a:endParaRPr lang="it-IT" alt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ttangolo 52"/>
          <p:cNvSpPr/>
          <p:nvPr/>
        </p:nvSpPr>
        <p:spPr>
          <a:xfrm>
            <a:off x="611560" y="1484784"/>
            <a:ext cx="783174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1200"/>
              </a:spcBef>
            </a:pPr>
            <a:r>
              <a:rPr lang="it-IT" sz="1600" dirty="0" smtClean="0">
                <a:solidFill>
                  <a:schemeClr val="accent5"/>
                </a:solidFill>
              </a:rPr>
              <a:t>La </a:t>
            </a:r>
            <a:r>
              <a:rPr lang="it-IT" sz="1600" dirty="0">
                <a:solidFill>
                  <a:schemeClr val="accent5"/>
                </a:solidFill>
              </a:rPr>
              <a:t>Strategia Regionale per le Aree Interne (SRAI) è stata approvata dalla Giunta Regionale con </a:t>
            </a:r>
            <a:r>
              <a:rPr lang="it-IT" sz="1600" b="1" dirty="0">
                <a:solidFill>
                  <a:schemeClr val="accent5"/>
                </a:solidFill>
              </a:rPr>
              <a:t>Delibera del 27 novembre 2015, n. </a:t>
            </a:r>
            <a:r>
              <a:rPr lang="it-IT" sz="1600" b="1" dirty="0" smtClean="0">
                <a:solidFill>
                  <a:schemeClr val="accent5"/>
                </a:solidFill>
              </a:rPr>
              <a:t>490</a:t>
            </a:r>
          </a:p>
          <a:p>
            <a:pPr marL="0" lvl="1" algn="just">
              <a:spcBef>
                <a:spcPts val="1200"/>
              </a:spcBef>
            </a:pPr>
            <a:r>
              <a:rPr lang="it-IT" sz="1600" dirty="0" smtClean="0">
                <a:solidFill>
                  <a:schemeClr val="accent5"/>
                </a:solidFill>
                <a:latin typeface="Garamond" panose="02020404030301010803" pitchFamily="18" charset="0"/>
              </a:rPr>
              <a:t>► </a:t>
            </a:r>
            <a:r>
              <a:rPr lang="it-IT" sz="1600" dirty="0" smtClean="0">
                <a:solidFill>
                  <a:schemeClr val="accent5"/>
                </a:solidFill>
              </a:rPr>
              <a:t>Si </a:t>
            </a:r>
            <a:r>
              <a:rPr lang="it-IT" sz="1600" dirty="0">
                <a:solidFill>
                  <a:schemeClr val="accent5"/>
                </a:solidFill>
              </a:rPr>
              <a:t>prevede di concentrare gli interventi nelle aree territoriali caratterizzate da comuni classificati come “periferici” e “ultra-periferici” (secondo la definizione della Strategia Nazionale per le Aree Interne - SNAI - del Dipartimento delle Politiche di Sviluppo) con un trend consolidato di spopolamento uguale o superiore al 10% nell’arco degli ultimi 30 anni (1981-2011). </a:t>
            </a:r>
          </a:p>
          <a:p>
            <a:pPr marL="0" lvl="1" algn="just">
              <a:spcBef>
                <a:spcPts val="1200"/>
              </a:spcBef>
            </a:pPr>
            <a:r>
              <a:rPr lang="it-IT" sz="1600" dirty="0">
                <a:solidFill>
                  <a:schemeClr val="accent5"/>
                </a:solidFill>
                <a:latin typeface="Garamond" panose="02020404030301010803" pitchFamily="18" charset="0"/>
              </a:rPr>
              <a:t>► </a:t>
            </a:r>
            <a:r>
              <a:rPr lang="it-IT" sz="1600" dirty="0" smtClean="0">
                <a:solidFill>
                  <a:schemeClr val="accent5"/>
                </a:solidFill>
              </a:rPr>
              <a:t>In </a:t>
            </a:r>
            <a:r>
              <a:rPr lang="it-IT" sz="1600" dirty="0">
                <a:solidFill>
                  <a:schemeClr val="accent5"/>
                </a:solidFill>
              </a:rPr>
              <a:t>casi specifici, </a:t>
            </a:r>
            <a:r>
              <a:rPr lang="it-IT" sz="1600" dirty="0" smtClean="0">
                <a:solidFill>
                  <a:schemeClr val="accent5"/>
                </a:solidFill>
              </a:rPr>
              <a:t>gli interventi potranno </a:t>
            </a:r>
            <a:r>
              <a:rPr lang="it-IT" sz="1600" dirty="0">
                <a:solidFill>
                  <a:schemeClr val="accent5"/>
                </a:solidFill>
              </a:rPr>
              <a:t>interessare altri comuni territorialmente contigui (periferici, ultra-periferici e intermedi), per ragioni di ordine progettuale di tipo funzionale</a:t>
            </a:r>
            <a:r>
              <a:rPr lang="it-IT" sz="1600" dirty="0" smtClean="0">
                <a:solidFill>
                  <a:schemeClr val="accent5"/>
                </a:solidFill>
              </a:rPr>
              <a:t>.</a:t>
            </a:r>
          </a:p>
          <a:p>
            <a:pPr marL="0" lvl="1" algn="just">
              <a:spcBef>
                <a:spcPts val="1200"/>
              </a:spcBef>
            </a:pPr>
            <a:r>
              <a:rPr lang="it-IT" sz="1600" dirty="0">
                <a:solidFill>
                  <a:schemeClr val="accent5"/>
                </a:solidFill>
                <a:latin typeface="Garamond" panose="02020404030301010803" pitchFamily="18" charset="0"/>
              </a:rPr>
              <a:t>► </a:t>
            </a:r>
            <a:r>
              <a:rPr lang="it-IT" sz="1600" dirty="0" smtClean="0">
                <a:solidFill>
                  <a:schemeClr val="accent5"/>
                </a:solidFill>
                <a:latin typeface="Garamond" panose="02020404030301010803" pitchFamily="18" charset="0"/>
              </a:rPr>
              <a:t>I</a:t>
            </a:r>
            <a:r>
              <a:rPr lang="it-IT" sz="1600" dirty="0" smtClean="0">
                <a:solidFill>
                  <a:schemeClr val="accent5"/>
                </a:solidFill>
              </a:rPr>
              <a:t>l </a:t>
            </a:r>
            <a:r>
              <a:rPr lang="it-IT" sz="1600" dirty="0">
                <a:solidFill>
                  <a:schemeClr val="accent5"/>
                </a:solidFill>
              </a:rPr>
              <a:t>POR individua 10 ambiti territoriali in cui attuare la strategia regionale </a:t>
            </a:r>
            <a:r>
              <a:rPr lang="it-IT" sz="1600" dirty="0" smtClean="0">
                <a:solidFill>
                  <a:schemeClr val="accent5"/>
                </a:solidFill>
              </a:rPr>
              <a:t>e prevede </a:t>
            </a:r>
            <a:r>
              <a:rPr lang="it-IT" sz="1600" dirty="0">
                <a:solidFill>
                  <a:schemeClr val="accent5"/>
                </a:solidFill>
              </a:rPr>
              <a:t>una </a:t>
            </a:r>
            <a:r>
              <a:rPr lang="it-IT" sz="1600" dirty="0" smtClean="0">
                <a:solidFill>
                  <a:schemeClr val="accent5"/>
                </a:solidFill>
              </a:rPr>
              <a:t>dotazione </a:t>
            </a:r>
            <a:r>
              <a:rPr lang="it-IT" sz="1600" dirty="0">
                <a:solidFill>
                  <a:schemeClr val="accent5"/>
                </a:solidFill>
              </a:rPr>
              <a:t>finanziaria, articolata per Assi, pari 192,3 </a:t>
            </a:r>
            <a:r>
              <a:rPr lang="it-IT" sz="1600" dirty="0" err="1">
                <a:solidFill>
                  <a:schemeClr val="accent5"/>
                </a:solidFill>
              </a:rPr>
              <a:t>Meuro</a:t>
            </a:r>
            <a:r>
              <a:rPr lang="it-IT" sz="1600" dirty="0">
                <a:solidFill>
                  <a:schemeClr val="accent5"/>
                </a:solidFill>
              </a:rPr>
              <a:t>. </a:t>
            </a:r>
          </a:p>
          <a:p>
            <a:pPr marL="0" lvl="1" algn="just">
              <a:spcBef>
                <a:spcPts val="1200"/>
              </a:spcBef>
            </a:pPr>
            <a:endParaRPr lang="it-IT" sz="1600" dirty="0">
              <a:solidFill>
                <a:schemeClr val="accent5"/>
              </a:solidFill>
            </a:endParaRPr>
          </a:p>
          <a:p>
            <a:pPr marL="0" lvl="1" algn="just">
              <a:spcBef>
                <a:spcPts val="1200"/>
              </a:spcBef>
            </a:pPr>
            <a:endParaRPr lang="it-IT" sz="1600" dirty="0">
              <a:solidFill>
                <a:schemeClr val="accent5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0472" y="0"/>
            <a:ext cx="8820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sz="2000" b="1" dirty="0">
                <a:solidFill>
                  <a:schemeClr val="bg1"/>
                </a:solidFill>
              </a:rPr>
              <a:t>L’Inquadramento </a:t>
            </a:r>
            <a:r>
              <a:rPr lang="it-IT" sz="2000" b="1" dirty="0" smtClean="0">
                <a:solidFill>
                  <a:schemeClr val="bg1"/>
                </a:solidFill>
              </a:rPr>
              <a:t>generale (1/2)</a:t>
            </a:r>
            <a:endParaRPr lang="it-IT" alt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ttangolo 52"/>
          <p:cNvSpPr/>
          <p:nvPr/>
        </p:nvSpPr>
        <p:spPr>
          <a:xfrm>
            <a:off x="611560" y="1340768"/>
            <a:ext cx="783174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1200"/>
              </a:spcBef>
            </a:pPr>
            <a:r>
              <a:rPr lang="it-IT" sz="1600" dirty="0" smtClean="0">
                <a:solidFill>
                  <a:schemeClr val="accent5"/>
                </a:solidFill>
              </a:rPr>
              <a:t>Nel documento Allegato alla DGR 490 dell’ottobre 2015, la Regione Calabria di comune intesa e su proposta del Comitato Tecnico Nazionale Aree Interne (CNAI):</a:t>
            </a:r>
          </a:p>
          <a:p>
            <a:pPr marL="0" lvl="1" algn="just">
              <a:spcBef>
                <a:spcPts val="1200"/>
              </a:spcBef>
            </a:pPr>
            <a:r>
              <a:rPr lang="it-IT" sz="1600" dirty="0">
                <a:solidFill>
                  <a:schemeClr val="accent5"/>
                </a:solidFill>
                <a:latin typeface="Garamond" panose="02020404030301010803" pitchFamily="18" charset="0"/>
              </a:rPr>
              <a:t>►</a:t>
            </a:r>
            <a:r>
              <a:rPr lang="it-IT" sz="1600" dirty="0" smtClean="0">
                <a:solidFill>
                  <a:schemeClr val="accent5"/>
                </a:solidFill>
              </a:rPr>
              <a:t> ha selezionato le seguenti quattro aree da candidare nel quadro della Strategia Nazionale Aree Interne (SNAI): </a:t>
            </a:r>
            <a:r>
              <a:rPr lang="it-IT" sz="1600" dirty="0" err="1" smtClean="0">
                <a:solidFill>
                  <a:schemeClr val="accent5"/>
                </a:solidFill>
              </a:rPr>
              <a:t>Reventino</a:t>
            </a:r>
            <a:r>
              <a:rPr lang="it-IT" sz="1600" dirty="0" smtClean="0">
                <a:solidFill>
                  <a:schemeClr val="accent5"/>
                </a:solidFill>
              </a:rPr>
              <a:t>- Savuto (14 Comuni con popolazione pari a 22.336 abitanti nel 2011), Area Grecanica (11 Comuni con 18.546 abitanti), Versante Ionico-Serre (14 Comuni con 34.384 abitanti) e la Sila e </a:t>
            </a:r>
            <a:r>
              <a:rPr lang="it-IT" sz="1600" dirty="0" err="1" smtClean="0">
                <a:solidFill>
                  <a:schemeClr val="accent5"/>
                </a:solidFill>
              </a:rPr>
              <a:t>Pre</a:t>
            </a:r>
            <a:r>
              <a:rPr lang="it-IT" sz="1600" dirty="0" smtClean="0">
                <a:solidFill>
                  <a:schemeClr val="accent5"/>
                </a:solidFill>
              </a:rPr>
              <a:t>-Sila crotonese e cosentina (19 Comuni con 28.809 abitanti). </a:t>
            </a:r>
          </a:p>
          <a:p>
            <a:pPr marL="0" lvl="1" algn="just">
              <a:spcBef>
                <a:spcPts val="1200"/>
              </a:spcBef>
            </a:pPr>
            <a:r>
              <a:rPr lang="it-IT" sz="1600" dirty="0">
                <a:solidFill>
                  <a:schemeClr val="accent5"/>
                </a:solidFill>
                <a:latin typeface="Garamond" panose="02020404030301010803" pitchFamily="18" charset="0"/>
              </a:rPr>
              <a:t>► </a:t>
            </a:r>
            <a:r>
              <a:rPr lang="it-IT" sz="1600" dirty="0" smtClean="0">
                <a:solidFill>
                  <a:schemeClr val="accent5"/>
                </a:solidFill>
              </a:rPr>
              <a:t>ha individuato </a:t>
            </a:r>
            <a:r>
              <a:rPr lang="it-IT" sz="1600" dirty="0">
                <a:solidFill>
                  <a:schemeClr val="accent5"/>
                </a:solidFill>
              </a:rPr>
              <a:t>l’Area </a:t>
            </a:r>
            <a:r>
              <a:rPr lang="it-IT" sz="1600" dirty="0" err="1">
                <a:solidFill>
                  <a:schemeClr val="accent5"/>
                </a:solidFill>
              </a:rPr>
              <a:t>Reventino</a:t>
            </a:r>
            <a:r>
              <a:rPr lang="it-IT" sz="1600" dirty="0">
                <a:solidFill>
                  <a:schemeClr val="accent5"/>
                </a:solidFill>
              </a:rPr>
              <a:t>-Savuto quale Area Progetto sulla quale avviare la sperimentazione per la SNAI, nonché l’Area Grecanica quale eventuale seconda Area Progetto da candidare alla sperimentazione. </a:t>
            </a:r>
          </a:p>
          <a:p>
            <a:pPr marL="0" lvl="1" algn="just">
              <a:spcBef>
                <a:spcPts val="1200"/>
              </a:spcBef>
            </a:pPr>
            <a:r>
              <a:rPr lang="it-IT" sz="1600" dirty="0">
                <a:solidFill>
                  <a:schemeClr val="accent5"/>
                </a:solidFill>
                <a:latin typeface="Garamond" panose="02020404030301010803" pitchFamily="18" charset="0"/>
              </a:rPr>
              <a:t>►</a:t>
            </a:r>
            <a:r>
              <a:rPr lang="it-IT" sz="1600" dirty="0" smtClean="0">
                <a:solidFill>
                  <a:schemeClr val="accent5"/>
                </a:solidFill>
              </a:rPr>
              <a:t> </a:t>
            </a:r>
            <a:r>
              <a:rPr lang="it-IT" sz="1600" dirty="0">
                <a:solidFill>
                  <a:schemeClr val="accent5"/>
                </a:solidFill>
              </a:rPr>
              <a:t>h</a:t>
            </a:r>
            <a:r>
              <a:rPr lang="it-IT" sz="1600" dirty="0" smtClean="0">
                <a:solidFill>
                  <a:schemeClr val="accent5"/>
                </a:solidFill>
              </a:rPr>
              <a:t>a stabilito </a:t>
            </a:r>
            <a:r>
              <a:rPr lang="it-IT" sz="1600" dirty="0">
                <a:solidFill>
                  <a:schemeClr val="accent5"/>
                </a:solidFill>
              </a:rPr>
              <a:t>che nella eventuale disponibilità di ulteriori risorse nazionali per la SNAI, potevano essere ammesse alla sperimentazione nazionale le successive due </a:t>
            </a:r>
            <a:r>
              <a:rPr lang="it-IT" sz="1600" dirty="0" smtClean="0">
                <a:solidFill>
                  <a:schemeClr val="accent5"/>
                </a:solidFill>
              </a:rPr>
              <a:t>Aree (</a:t>
            </a:r>
            <a:r>
              <a:rPr lang="it-IT" sz="1600" dirty="0">
                <a:solidFill>
                  <a:schemeClr val="accent5"/>
                </a:solidFill>
              </a:rPr>
              <a:t>Versante </a:t>
            </a:r>
            <a:r>
              <a:rPr lang="it-IT" sz="1600" dirty="0" smtClean="0">
                <a:solidFill>
                  <a:schemeClr val="accent5"/>
                </a:solidFill>
              </a:rPr>
              <a:t>Ionico-Serre, </a:t>
            </a:r>
            <a:r>
              <a:rPr lang="it-IT" sz="1600" dirty="0">
                <a:solidFill>
                  <a:schemeClr val="accent5"/>
                </a:solidFill>
              </a:rPr>
              <a:t>la Sila e </a:t>
            </a:r>
            <a:r>
              <a:rPr lang="it-IT" sz="1600" dirty="0" err="1">
                <a:solidFill>
                  <a:schemeClr val="accent5"/>
                </a:solidFill>
              </a:rPr>
              <a:t>Pre</a:t>
            </a:r>
            <a:r>
              <a:rPr lang="it-IT" sz="1600" dirty="0">
                <a:solidFill>
                  <a:schemeClr val="accent5"/>
                </a:solidFill>
              </a:rPr>
              <a:t>-Sila </a:t>
            </a:r>
            <a:r>
              <a:rPr lang="it-IT" sz="1600" dirty="0" smtClean="0">
                <a:solidFill>
                  <a:schemeClr val="accent5"/>
                </a:solidFill>
              </a:rPr>
              <a:t>crotonese).</a:t>
            </a:r>
            <a:endParaRPr lang="it-IT" sz="1600" dirty="0">
              <a:solidFill>
                <a:schemeClr val="accent5"/>
              </a:solidFill>
            </a:endParaRPr>
          </a:p>
          <a:p>
            <a:pPr marL="0" lvl="1" algn="just">
              <a:spcBef>
                <a:spcPts val="1200"/>
              </a:spcBef>
            </a:pPr>
            <a:endParaRPr lang="it-IT" sz="1600" dirty="0">
              <a:solidFill>
                <a:schemeClr val="accent5"/>
              </a:solidFill>
            </a:endParaRPr>
          </a:p>
          <a:p>
            <a:pPr marL="0" lvl="1" algn="just">
              <a:spcBef>
                <a:spcPts val="1200"/>
              </a:spcBef>
            </a:pPr>
            <a:endParaRPr lang="it-IT" sz="1600" dirty="0">
              <a:solidFill>
                <a:schemeClr val="accent5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0472" y="0"/>
            <a:ext cx="8820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sz="2000" b="1" dirty="0">
                <a:solidFill>
                  <a:schemeClr val="bg1"/>
                </a:solidFill>
              </a:rPr>
              <a:t>L’Inquadramento </a:t>
            </a:r>
            <a:r>
              <a:rPr lang="it-IT" sz="2000" b="1" dirty="0" smtClean="0">
                <a:solidFill>
                  <a:schemeClr val="bg1"/>
                </a:solidFill>
              </a:rPr>
              <a:t>generale (2/2)</a:t>
            </a:r>
            <a:endParaRPr lang="it-IT" alt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ttangolo 52"/>
          <p:cNvSpPr/>
          <p:nvPr/>
        </p:nvSpPr>
        <p:spPr>
          <a:xfrm>
            <a:off x="674600" y="1169838"/>
            <a:ext cx="783174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1200"/>
              </a:spcBef>
            </a:pPr>
            <a:r>
              <a:rPr lang="it-IT" sz="1600" dirty="0">
                <a:solidFill>
                  <a:schemeClr val="accent5"/>
                </a:solidFill>
              </a:rPr>
              <a:t>Il processo di attuazione della strategia territoriale prevista dal POR Calabria FESR/FSE 2014-20, </a:t>
            </a:r>
            <a:r>
              <a:rPr lang="it-IT" sz="1600" b="1" i="1" dirty="0">
                <a:solidFill>
                  <a:schemeClr val="accent5"/>
                </a:solidFill>
              </a:rPr>
              <a:t>in due dei dieci ambiti previsti dal POR, risulta concretamente avviato</a:t>
            </a:r>
            <a:r>
              <a:rPr lang="it-IT" sz="1600" dirty="0">
                <a:solidFill>
                  <a:schemeClr val="accent5"/>
                </a:solidFill>
              </a:rPr>
              <a:t>.</a:t>
            </a:r>
          </a:p>
          <a:p>
            <a:pPr marL="0" lvl="1" algn="just">
              <a:spcBef>
                <a:spcPts val="1200"/>
              </a:spcBef>
            </a:pPr>
            <a:r>
              <a:rPr lang="it-IT" sz="1600" dirty="0" smtClean="0">
                <a:solidFill>
                  <a:schemeClr val="accent5"/>
                </a:solidFill>
                <a:latin typeface="Garamond" panose="02020404030301010803" pitchFamily="18" charset="0"/>
              </a:rPr>
              <a:t>►</a:t>
            </a:r>
            <a:r>
              <a:rPr lang="it-IT" sz="1600" dirty="0">
                <a:solidFill>
                  <a:schemeClr val="accent5"/>
                </a:solidFill>
              </a:rPr>
              <a:t> </a:t>
            </a:r>
            <a:r>
              <a:rPr lang="it-IT" sz="1600" dirty="0" smtClean="0">
                <a:solidFill>
                  <a:schemeClr val="accent5"/>
                </a:solidFill>
              </a:rPr>
              <a:t>Per </a:t>
            </a:r>
            <a:r>
              <a:rPr lang="it-IT" sz="1600" dirty="0">
                <a:solidFill>
                  <a:schemeClr val="accent5"/>
                </a:solidFill>
              </a:rPr>
              <a:t>l’Area progetto </a:t>
            </a:r>
            <a:r>
              <a:rPr lang="it-IT" sz="1600" b="1" dirty="0" err="1" smtClean="0">
                <a:solidFill>
                  <a:schemeClr val="accent5"/>
                </a:solidFill>
              </a:rPr>
              <a:t>Reventino</a:t>
            </a:r>
            <a:r>
              <a:rPr lang="it-IT" sz="1600" b="1" dirty="0" smtClean="0">
                <a:solidFill>
                  <a:schemeClr val="accent5"/>
                </a:solidFill>
              </a:rPr>
              <a:t>-Savuto,</a:t>
            </a:r>
            <a:r>
              <a:rPr lang="it-IT" sz="1600" dirty="0" smtClean="0">
                <a:solidFill>
                  <a:schemeClr val="accent5"/>
                </a:solidFill>
              </a:rPr>
              <a:t> ad aprile del 2017 il </a:t>
            </a:r>
            <a:r>
              <a:rPr lang="it-IT" sz="1600" dirty="0">
                <a:solidFill>
                  <a:schemeClr val="accent5"/>
                </a:solidFill>
              </a:rPr>
              <a:t>CNAI ha comunicato </a:t>
            </a:r>
            <a:r>
              <a:rPr lang="it-IT" sz="1600" b="1" i="1" dirty="0">
                <a:solidFill>
                  <a:schemeClr val="accent5"/>
                </a:solidFill>
              </a:rPr>
              <a:t>l’approvazione del preliminare alla definizione della strategia </a:t>
            </a:r>
            <a:r>
              <a:rPr lang="it-IT" sz="1600" b="1" i="1" dirty="0" smtClean="0">
                <a:solidFill>
                  <a:schemeClr val="accent5"/>
                </a:solidFill>
              </a:rPr>
              <a:t>d’area</a:t>
            </a:r>
            <a:r>
              <a:rPr lang="it-IT" sz="1600" dirty="0" smtClean="0">
                <a:solidFill>
                  <a:schemeClr val="accent5"/>
                </a:solidFill>
              </a:rPr>
              <a:t>. </a:t>
            </a:r>
            <a:r>
              <a:rPr lang="it-IT" sz="1600" dirty="0" smtClean="0">
                <a:solidFill>
                  <a:schemeClr val="accent5"/>
                </a:solidFill>
              </a:rPr>
              <a:t>Successivamente, il </a:t>
            </a:r>
            <a:r>
              <a:rPr lang="it-IT" sz="1600" dirty="0" smtClean="0">
                <a:solidFill>
                  <a:schemeClr val="accent5"/>
                </a:solidFill>
              </a:rPr>
              <a:t>18 </a:t>
            </a:r>
            <a:r>
              <a:rPr lang="it-IT" sz="1600" dirty="0">
                <a:solidFill>
                  <a:schemeClr val="accent5"/>
                </a:solidFill>
              </a:rPr>
              <a:t>luglio 2017 l’Area </a:t>
            </a:r>
            <a:r>
              <a:rPr lang="it-IT" sz="1600" dirty="0" err="1">
                <a:solidFill>
                  <a:schemeClr val="accent5"/>
                </a:solidFill>
              </a:rPr>
              <a:t>Reventino</a:t>
            </a:r>
            <a:r>
              <a:rPr lang="it-IT" sz="1600" dirty="0">
                <a:solidFill>
                  <a:schemeClr val="accent5"/>
                </a:solidFill>
              </a:rPr>
              <a:t>-Savuto ha inviato al CNAI la </a:t>
            </a:r>
            <a:r>
              <a:rPr lang="it-IT" sz="1600" b="1" i="1" dirty="0">
                <a:solidFill>
                  <a:schemeClr val="accent5"/>
                </a:solidFill>
              </a:rPr>
              <a:t>proposta definitiva della strategia </a:t>
            </a:r>
            <a:r>
              <a:rPr lang="it-IT" sz="1600" b="1" i="1" dirty="0" smtClean="0">
                <a:solidFill>
                  <a:schemeClr val="accent5"/>
                </a:solidFill>
              </a:rPr>
              <a:t>d’area</a:t>
            </a:r>
            <a:r>
              <a:rPr lang="it-IT" sz="1600" dirty="0">
                <a:solidFill>
                  <a:schemeClr val="accent5"/>
                </a:solidFill>
              </a:rPr>
              <a:t> </a:t>
            </a:r>
            <a:r>
              <a:rPr lang="it-IT" sz="1600" dirty="0" smtClean="0">
                <a:solidFill>
                  <a:schemeClr val="accent5"/>
                </a:solidFill>
              </a:rPr>
              <a:t>e a </a:t>
            </a:r>
            <a:r>
              <a:rPr lang="it-IT" sz="1600" dirty="0">
                <a:solidFill>
                  <a:schemeClr val="accent5"/>
                </a:solidFill>
              </a:rPr>
              <a:t>settembre il CNAI ha formulato le sue </a:t>
            </a:r>
            <a:r>
              <a:rPr lang="it-IT" sz="1600" dirty="0" smtClean="0">
                <a:solidFill>
                  <a:schemeClr val="accent5"/>
                </a:solidFill>
              </a:rPr>
              <a:t>osservazioni.</a:t>
            </a:r>
            <a:endParaRPr lang="it-IT" sz="1600" dirty="0">
              <a:solidFill>
                <a:schemeClr val="accent5"/>
              </a:solidFill>
            </a:endParaRPr>
          </a:p>
          <a:p>
            <a:pPr marL="0" lvl="1" algn="just">
              <a:spcBef>
                <a:spcPts val="1200"/>
              </a:spcBef>
            </a:pPr>
            <a:r>
              <a:rPr lang="it-IT" sz="1600" dirty="0" smtClean="0">
                <a:solidFill>
                  <a:schemeClr val="accent5"/>
                </a:solidFill>
                <a:latin typeface="Garamond" panose="02020404030301010803" pitchFamily="18" charset="0"/>
              </a:rPr>
              <a:t>► </a:t>
            </a:r>
            <a:r>
              <a:rPr lang="it-IT" sz="1600" dirty="0">
                <a:solidFill>
                  <a:schemeClr val="accent5"/>
                </a:solidFill>
              </a:rPr>
              <a:t>Per </a:t>
            </a:r>
            <a:r>
              <a:rPr lang="it-IT" sz="1600" b="1" dirty="0" smtClean="0">
                <a:solidFill>
                  <a:schemeClr val="accent5"/>
                </a:solidFill>
              </a:rPr>
              <a:t>l’Area </a:t>
            </a:r>
            <a:r>
              <a:rPr lang="it-IT" sz="1600" b="1" dirty="0">
                <a:solidFill>
                  <a:schemeClr val="accent5"/>
                </a:solidFill>
              </a:rPr>
              <a:t>Grecanica </a:t>
            </a:r>
            <a:r>
              <a:rPr lang="it-IT" sz="1600" dirty="0" smtClean="0">
                <a:solidFill>
                  <a:schemeClr val="accent5"/>
                </a:solidFill>
              </a:rPr>
              <a:t>in </a:t>
            </a:r>
            <a:r>
              <a:rPr lang="it-IT" sz="1600" dirty="0">
                <a:solidFill>
                  <a:schemeClr val="accent5"/>
                </a:solidFill>
              </a:rPr>
              <a:t>data 12 gennaio 2018, il CNAI ha comunicato </a:t>
            </a:r>
            <a:r>
              <a:rPr lang="it-IT" sz="1600" b="1" i="1" dirty="0">
                <a:solidFill>
                  <a:schemeClr val="accent5"/>
                </a:solidFill>
              </a:rPr>
              <a:t>l’approvazione della strategia preliminare</a:t>
            </a:r>
            <a:r>
              <a:rPr lang="it-IT" sz="1600" dirty="0">
                <a:solidFill>
                  <a:schemeClr val="accent5"/>
                </a:solidFill>
              </a:rPr>
              <a:t>, alla quale seguirà la definizione della strategia definitiva. </a:t>
            </a:r>
            <a:endParaRPr lang="it-IT" sz="1600" dirty="0" smtClean="0">
              <a:solidFill>
                <a:schemeClr val="accent5"/>
              </a:solidFill>
            </a:endParaRPr>
          </a:p>
          <a:p>
            <a:pPr marL="0" lvl="1" algn="just">
              <a:spcBef>
                <a:spcPts val="1200"/>
              </a:spcBef>
            </a:pPr>
            <a:r>
              <a:rPr lang="it-IT" sz="1600" dirty="0">
                <a:solidFill>
                  <a:schemeClr val="accent5"/>
                </a:solidFill>
              </a:rPr>
              <a:t>In data </a:t>
            </a:r>
            <a:r>
              <a:rPr lang="it-IT" sz="1600" b="1" dirty="0">
                <a:solidFill>
                  <a:schemeClr val="accent5"/>
                </a:solidFill>
              </a:rPr>
              <a:t>12 gennaio 2018 </a:t>
            </a:r>
            <a:r>
              <a:rPr lang="it-IT" sz="1600" dirty="0">
                <a:solidFill>
                  <a:schemeClr val="accent5"/>
                </a:solidFill>
              </a:rPr>
              <a:t>è stata approvata la delibera della Giunta regionale n.2, con cui l’esecutivo ha stabilito per l’Area </a:t>
            </a:r>
            <a:r>
              <a:rPr lang="it-IT" sz="1600" dirty="0" err="1">
                <a:solidFill>
                  <a:schemeClr val="accent5"/>
                </a:solidFill>
              </a:rPr>
              <a:t>Reventino</a:t>
            </a:r>
            <a:r>
              <a:rPr lang="it-IT" sz="1600" dirty="0">
                <a:solidFill>
                  <a:schemeClr val="accent5"/>
                </a:solidFill>
              </a:rPr>
              <a:t>- Savuto e per l’Area Grecanica una compartecipazione regionale, a valere sul POR Calabria 2014-2020, </a:t>
            </a:r>
            <a:r>
              <a:rPr lang="it-IT" sz="1600" b="1" i="1" dirty="0">
                <a:solidFill>
                  <a:schemeClr val="accent5"/>
                </a:solidFill>
              </a:rPr>
              <a:t>pari al doppio delle risorse stanziate</a:t>
            </a:r>
            <a:r>
              <a:rPr lang="it-IT" sz="1600" dirty="0">
                <a:solidFill>
                  <a:schemeClr val="accent5"/>
                </a:solidFill>
              </a:rPr>
              <a:t>, per ciascuna Area, dalle Leggi di </a:t>
            </a:r>
            <a:r>
              <a:rPr lang="it-IT" sz="1600" dirty="0" smtClean="0">
                <a:solidFill>
                  <a:schemeClr val="accent5"/>
                </a:solidFill>
              </a:rPr>
              <a:t>stabilità (per </a:t>
            </a:r>
            <a:r>
              <a:rPr lang="it-IT" sz="1600" dirty="0">
                <a:solidFill>
                  <a:schemeClr val="accent5"/>
                </a:solidFill>
              </a:rPr>
              <a:t>ciascuna Area </a:t>
            </a:r>
            <a:r>
              <a:rPr lang="it-IT" sz="1600" dirty="0" smtClean="0">
                <a:solidFill>
                  <a:schemeClr val="accent5"/>
                </a:solidFill>
              </a:rPr>
              <a:t>pari </a:t>
            </a:r>
            <a:r>
              <a:rPr lang="it-IT" sz="1600" dirty="0">
                <a:solidFill>
                  <a:schemeClr val="accent5"/>
                </a:solidFill>
              </a:rPr>
              <a:t>a 7.480.000 </a:t>
            </a:r>
            <a:r>
              <a:rPr lang="it-IT" sz="1600" dirty="0" smtClean="0">
                <a:solidFill>
                  <a:schemeClr val="accent5"/>
                </a:solidFill>
              </a:rPr>
              <a:t>euro).</a:t>
            </a:r>
            <a:endParaRPr lang="it-IT" sz="1600" dirty="0">
              <a:solidFill>
                <a:schemeClr val="accent5"/>
              </a:solidFill>
            </a:endParaRPr>
          </a:p>
          <a:p>
            <a:pPr marL="0" lvl="1" algn="just">
              <a:spcBef>
                <a:spcPts val="1200"/>
              </a:spcBef>
            </a:pPr>
            <a:endParaRPr lang="it-IT" sz="1600" dirty="0">
              <a:solidFill>
                <a:schemeClr val="accent5"/>
              </a:solidFill>
            </a:endParaRPr>
          </a:p>
          <a:p>
            <a:pPr marL="0" lvl="1" algn="just">
              <a:spcBef>
                <a:spcPts val="1200"/>
              </a:spcBef>
            </a:pPr>
            <a:endParaRPr lang="it-IT" sz="1600" dirty="0">
              <a:solidFill>
                <a:schemeClr val="accent5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0472" y="0"/>
            <a:ext cx="8820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sz="2000" b="1" dirty="0" smtClean="0">
                <a:solidFill>
                  <a:schemeClr val="bg1"/>
                </a:solidFill>
              </a:rPr>
              <a:t>Lo stato d’avanzamento (1/2)</a:t>
            </a:r>
            <a:endParaRPr lang="it-IT" alt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2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ttangolo 52"/>
          <p:cNvSpPr/>
          <p:nvPr/>
        </p:nvSpPr>
        <p:spPr>
          <a:xfrm>
            <a:off x="611560" y="1268174"/>
            <a:ext cx="789478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1200"/>
              </a:spcBef>
            </a:pPr>
            <a:r>
              <a:rPr lang="it-IT" sz="1600" dirty="0" smtClean="0">
                <a:solidFill>
                  <a:schemeClr val="accent5"/>
                </a:solidFill>
                <a:latin typeface="Garamond" panose="02020404030301010803" pitchFamily="18" charset="0"/>
              </a:rPr>
              <a:t>►</a:t>
            </a:r>
            <a:r>
              <a:rPr lang="it-IT" sz="1600" dirty="0" smtClean="0">
                <a:solidFill>
                  <a:schemeClr val="accent5"/>
                </a:solidFill>
              </a:rPr>
              <a:t> La </a:t>
            </a:r>
            <a:r>
              <a:rPr lang="it-IT" sz="1600" dirty="0">
                <a:solidFill>
                  <a:schemeClr val="accent5"/>
                </a:solidFill>
              </a:rPr>
              <a:t>Legge di Stabilità 2016 ha stanziato oltre 90 </a:t>
            </a:r>
            <a:r>
              <a:rPr lang="it-IT" sz="1600" dirty="0" err="1">
                <a:solidFill>
                  <a:schemeClr val="accent5"/>
                </a:solidFill>
              </a:rPr>
              <a:t>Meuro</a:t>
            </a:r>
            <a:r>
              <a:rPr lang="it-IT" sz="1600" dirty="0">
                <a:solidFill>
                  <a:schemeClr val="accent5"/>
                </a:solidFill>
              </a:rPr>
              <a:t> per il periodo 2019-21, con i quali potrebbero essere finanziate le altre due Aree Progetto candidate: </a:t>
            </a:r>
            <a:r>
              <a:rPr lang="it-IT" sz="1600" b="1" i="1" dirty="0">
                <a:solidFill>
                  <a:schemeClr val="accent5"/>
                </a:solidFill>
              </a:rPr>
              <a:t>Versante Ionico-Serre; Sila e </a:t>
            </a:r>
            <a:r>
              <a:rPr lang="it-IT" sz="1600" b="1" i="1" dirty="0" err="1">
                <a:solidFill>
                  <a:schemeClr val="accent5"/>
                </a:solidFill>
              </a:rPr>
              <a:t>Pre</a:t>
            </a:r>
            <a:r>
              <a:rPr lang="it-IT" sz="1600" b="1" i="1" dirty="0">
                <a:solidFill>
                  <a:schemeClr val="accent5"/>
                </a:solidFill>
              </a:rPr>
              <a:t>-Sila crotonese e cosentina. </a:t>
            </a:r>
          </a:p>
          <a:p>
            <a:pPr marL="0" lvl="1" algn="just">
              <a:spcBef>
                <a:spcPts val="1200"/>
              </a:spcBef>
            </a:pPr>
            <a:r>
              <a:rPr lang="it-IT" sz="1600" dirty="0">
                <a:solidFill>
                  <a:schemeClr val="accent5"/>
                </a:solidFill>
                <a:latin typeface="Garamond" panose="02020404030301010803" pitchFamily="18" charset="0"/>
              </a:rPr>
              <a:t>► </a:t>
            </a:r>
            <a:r>
              <a:rPr lang="it-IT" sz="1600" dirty="0" smtClean="0">
                <a:solidFill>
                  <a:schemeClr val="accent5"/>
                </a:solidFill>
              </a:rPr>
              <a:t>Per </a:t>
            </a:r>
            <a:r>
              <a:rPr lang="it-IT" sz="1600" dirty="0">
                <a:solidFill>
                  <a:schemeClr val="accent5"/>
                </a:solidFill>
              </a:rPr>
              <a:t>quanto riguarda la SRAI (Strategia Regionale Aree Interne), approvata con la DGR </a:t>
            </a:r>
            <a:r>
              <a:rPr lang="it-IT" sz="1600" dirty="0" smtClean="0">
                <a:solidFill>
                  <a:schemeClr val="accent5"/>
                </a:solidFill>
              </a:rPr>
              <a:t>490 del 2015 è attualmente in </a:t>
            </a:r>
            <a:r>
              <a:rPr lang="it-IT" sz="1600" dirty="0">
                <a:solidFill>
                  <a:schemeClr val="accent5"/>
                </a:solidFill>
              </a:rPr>
              <a:t>corso una revisione della base territoriale di riferimento al fine di considerare con maggiore dettaglio e coerenza le condizioni di svantaggio presenti sul territorio regionale: spopolamento, altitudine e marginalità territoriale, oltre quella dell’accessibilità ai servizi considerata nei parametri della SNAI. Tale </a:t>
            </a:r>
            <a:r>
              <a:rPr lang="it-IT" sz="1600" b="1" i="1" dirty="0">
                <a:solidFill>
                  <a:schemeClr val="accent5"/>
                </a:solidFill>
              </a:rPr>
              <a:t>processo di </a:t>
            </a:r>
            <a:r>
              <a:rPr lang="it-IT" sz="1600" b="1" i="1" dirty="0" smtClean="0">
                <a:solidFill>
                  <a:schemeClr val="accent5"/>
                </a:solidFill>
              </a:rPr>
              <a:t>ridefinizione è </a:t>
            </a:r>
            <a:r>
              <a:rPr lang="it-IT" sz="1600" b="1" i="1" dirty="0">
                <a:solidFill>
                  <a:schemeClr val="accent5"/>
                </a:solidFill>
              </a:rPr>
              <a:t>attualmente in corso di ultimazione</a:t>
            </a:r>
            <a:r>
              <a:rPr lang="it-IT" sz="1600" dirty="0">
                <a:solidFill>
                  <a:schemeClr val="accent5"/>
                </a:solidFill>
              </a:rPr>
              <a:t>. </a:t>
            </a:r>
          </a:p>
          <a:p>
            <a:pPr marL="0" lvl="1" algn="just">
              <a:spcBef>
                <a:spcPts val="1200"/>
              </a:spcBef>
            </a:pPr>
            <a:endParaRPr lang="it-IT" sz="1600" dirty="0">
              <a:solidFill>
                <a:schemeClr val="accent5"/>
              </a:solidFill>
            </a:endParaRPr>
          </a:p>
          <a:p>
            <a:pPr marL="0" lvl="1" algn="just">
              <a:spcBef>
                <a:spcPts val="1200"/>
              </a:spcBef>
            </a:pPr>
            <a:endParaRPr lang="it-IT" sz="1600" dirty="0">
              <a:solidFill>
                <a:schemeClr val="accent5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0472" y="0"/>
            <a:ext cx="8820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sz="2000" b="1" dirty="0" smtClean="0">
                <a:solidFill>
                  <a:schemeClr val="bg1"/>
                </a:solidFill>
              </a:rPr>
              <a:t>Lo stato d’avanzamento (2/2)</a:t>
            </a:r>
            <a:endParaRPr lang="it-IT" alt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/>
        </p:nvSpPr>
        <p:spPr>
          <a:xfrm>
            <a:off x="5728232" y="4282917"/>
            <a:ext cx="3477503" cy="1625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0" name="Rettangolo 19"/>
          <p:cNvSpPr/>
          <p:nvPr/>
        </p:nvSpPr>
        <p:spPr>
          <a:xfrm>
            <a:off x="5774931" y="2688566"/>
            <a:ext cx="3375849" cy="133353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3" name="Rettangolo 22"/>
          <p:cNvSpPr/>
          <p:nvPr/>
        </p:nvSpPr>
        <p:spPr>
          <a:xfrm>
            <a:off x="5805781" y="1105457"/>
            <a:ext cx="3375849" cy="133353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107503" y="0"/>
            <a:ext cx="9098231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None/>
            </a:pPr>
            <a:r>
              <a:rPr lang="it-IT" sz="2000" b="1" dirty="0" smtClean="0">
                <a:solidFill>
                  <a:schemeClr val="bg1"/>
                </a:solidFill>
              </a:rPr>
              <a:t>Prossime scadenze : il cronoprogramma</a:t>
            </a:r>
            <a:endParaRPr lang="it-IT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07508" y="1365915"/>
          <a:ext cx="8928984" cy="4641607"/>
        </p:xfrm>
        <a:graphic>
          <a:graphicData uri="http://schemas.openxmlformats.org/drawingml/2006/table">
            <a:tbl>
              <a:tblPr/>
              <a:tblGrid>
                <a:gridCol w="1777405"/>
                <a:gridCol w="535175"/>
                <a:gridCol w="535750"/>
                <a:gridCol w="535750"/>
                <a:gridCol w="535750"/>
                <a:gridCol w="535750"/>
                <a:gridCol w="535750"/>
                <a:gridCol w="535750"/>
                <a:gridCol w="535750"/>
                <a:gridCol w="535750"/>
                <a:gridCol w="535750"/>
                <a:gridCol w="897327"/>
                <a:gridCol w="897327"/>
              </a:tblGrid>
              <a:tr h="10854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2018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2019-2023</a:t>
                      </a:r>
                      <a:endParaRPr lang="it-IT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4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Febbraio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Marzo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Aprile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Maggio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Giugno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Luglio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Agosto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Settembre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Ottobre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Novembre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Dicembre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solidFill>
                          <a:srgbClr val="1F4E7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Approvazione della Delibera di Giunta sulle Procedure per l’attuazione della Strategia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Definizione della Strategia Regionale per le Aree Interne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</a:tr>
              <a:tr h="385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Incontro con le Aree e istituzione del Tavolo di negoziazione Regione- Comuni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b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Elaborazione della Strategia di Area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Invio della Strategia all’AdG e valutazione da parte dell’AdG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Approvazione da parte della Giunta della Strategia e del quadro finanziario finalizzato all’attuazione della Strategia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Definizione e selezione delle schede delle operazioni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</a:tr>
              <a:tr h="192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Definizione delle schede delle operazioni 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Valutazione da parte dell’AdG delle schede delle operazioni 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Approvazione da parte della Giunta delle schede delle operazioni 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Attuazione degli interventi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</a:tr>
              <a:tr h="192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Sottoscrizione Accordo tra Regione e Sindaci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1F4E7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1F4E7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Predisposizione dei procedimenti amministrativi e Realizzazione dei progetti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 anchor="ctr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600" dirty="0">
                        <a:solidFill>
                          <a:srgbClr val="1F4E7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78" marR="32878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0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per Cd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210051</vt:lpwstr>
  </property>
  <property fmtid="{D5CDD505-2E9C-101B-9397-08002B2CF9AE}" pid="4" name="OptimizationTime">
    <vt:lpwstr>20180130_1755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Slide per CdS</Template>
  <TotalTime>3752</TotalTime>
  <Words>763</Words>
  <Application>Microsoft Office PowerPoint</Application>
  <PresentationFormat>On-screen Show (4:3)</PresentationFormat>
  <Paragraphs>115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MS PGothic</vt:lpstr>
      <vt:lpstr>Proxima Nova Rg</vt:lpstr>
      <vt:lpstr>Arial</vt:lpstr>
      <vt:lpstr>Calibri</vt:lpstr>
      <vt:lpstr>Calibri Light</vt:lpstr>
      <vt:lpstr>Garamond</vt:lpstr>
      <vt:lpstr>Times New Roman</vt:lpstr>
      <vt:lpstr>Verdana</vt:lpstr>
      <vt:lpstr>Slide per CdS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Rosaria</dc:creator>
  <cp:lastModifiedBy>Daniele Di Leva</cp:lastModifiedBy>
  <cp:revision>313</cp:revision>
  <cp:lastPrinted>2018-01-29T14:35:17Z</cp:lastPrinted>
  <dcterms:created xsi:type="dcterms:W3CDTF">2016-01-29T10:58:29Z</dcterms:created>
  <dcterms:modified xsi:type="dcterms:W3CDTF">2018-01-30T12:20:13Z</dcterms:modified>
</cp:coreProperties>
</file>